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50">
                <a:solidFill>
                  <a:srgbClr val="333333"/>
                </a:solidFill>
                <a:highlight>
                  <a:srgbClr val="FFFFFF"/>
                </a:highlight>
                <a:latin typeface="Roboto"/>
                <a:ea typeface="Roboto"/>
                <a:cs typeface="Roboto"/>
                <a:sym typeface="Roboto"/>
              </a:rPr>
              <a:t>The purpose of our research forum presentation is not to focus on the technical components of Circa; rather, we aim to discuss its benefits for medium or smaller Special Collections in the spirit of collaboration. </a:t>
            </a:r>
            <a:endParaRPr sz="125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endParaRPr sz="125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r>
              <a:rPr lang="en" sz="1250">
                <a:solidFill>
                  <a:srgbClr val="333333"/>
                </a:solidFill>
                <a:highlight>
                  <a:srgbClr val="FFFFFF"/>
                </a:highlight>
                <a:latin typeface="Roboto"/>
                <a:ea typeface="Roboto"/>
                <a:cs typeface="Roboto"/>
                <a:sym typeface="Roboto"/>
              </a:rPr>
              <a:t>Medium sized scrc in very large research library - this is why we developed this. We need to think of scale in terms of resources spent. </a:t>
            </a:r>
            <a:endParaRPr sz="125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ef0911f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ef0911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ef0911f8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ef0911f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ef0911f8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ef0911f8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ef0911f8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ef0911f8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ef0911f8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ef0911f8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ef0911f8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ef0911f8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ef0911f8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ef0911f8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braries Simp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p:nvPr/>
        </p:nvSpPr>
        <p:spPr>
          <a:xfrm>
            <a:off x="1000" y="0"/>
            <a:ext cx="9144000" cy="582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16" name="Google Shape;16;p2"/>
          <p:cNvPicPr preferRelativeResize="0"/>
          <p:nvPr/>
        </p:nvPicPr>
        <p:blipFill>
          <a:blip r:embed="rId2">
            <a:alphaModFix/>
          </a:blip>
          <a:stretch>
            <a:fillRect/>
          </a:stretch>
        </p:blipFill>
        <p:spPr>
          <a:xfrm>
            <a:off x="11783" y="-109000"/>
            <a:ext cx="3417226" cy="853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57200" y="675085"/>
            <a:ext cx="8229600" cy="801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2800"/>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SzPts val="2800"/>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SzPts val="2800"/>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SzPts val="2800"/>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SzPts val="2800"/>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SzPts val="2800"/>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SzPts val="2800"/>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SzPts val="2800"/>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SzPts val="2800"/>
              <a:buNone/>
              <a:defRPr sz="3200" b="1"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body" idx="1"/>
          </p:nvPr>
        </p:nvSpPr>
        <p:spPr>
          <a:xfrm>
            <a:off x="457200" y="2266950"/>
            <a:ext cx="8229600" cy="23277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p:nvPr/>
        </p:nvSpPr>
        <p:spPr>
          <a:xfrm>
            <a:off x="1000" y="0"/>
            <a:ext cx="9144000" cy="582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21" name="Google Shape;21;p3"/>
          <p:cNvPicPr preferRelativeResize="0"/>
          <p:nvPr/>
        </p:nvPicPr>
        <p:blipFill>
          <a:blip r:embed="rId2">
            <a:alphaModFix/>
          </a:blip>
          <a:stretch>
            <a:fillRect/>
          </a:stretch>
        </p:blipFill>
        <p:spPr>
          <a:xfrm>
            <a:off x="11783" y="-109000"/>
            <a:ext cx="3417226" cy="8535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14572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4"/>
          <p:cNvSpPr/>
          <p:nvPr/>
        </p:nvSpPr>
        <p:spPr>
          <a:xfrm>
            <a:off x="1000" y="0"/>
            <a:ext cx="9144000" cy="582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27" name="Google Shape;27;p4"/>
          <p:cNvPicPr preferRelativeResize="0"/>
          <p:nvPr/>
        </p:nvPicPr>
        <p:blipFill>
          <a:blip r:embed="rId2">
            <a:alphaModFix/>
          </a:blip>
          <a:stretch>
            <a:fillRect/>
          </a:stretch>
        </p:blipFill>
        <p:spPr>
          <a:xfrm>
            <a:off x="11783" y="-109000"/>
            <a:ext cx="3417226" cy="8535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5823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5"/>
          <p:cNvSpPr/>
          <p:nvPr/>
        </p:nvSpPr>
        <p:spPr>
          <a:xfrm>
            <a:off x="1000" y="0"/>
            <a:ext cx="9144000" cy="582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34" name="Google Shape;34;p5"/>
          <p:cNvPicPr preferRelativeResize="0"/>
          <p:nvPr/>
        </p:nvPicPr>
        <p:blipFill>
          <a:blip r:embed="rId2">
            <a:alphaModFix/>
          </a:blip>
          <a:stretch>
            <a:fillRect/>
          </a:stretch>
        </p:blipFill>
        <p:spPr>
          <a:xfrm>
            <a:off x="11783" y="-109000"/>
            <a:ext cx="3417226" cy="853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6"/>
          <p:cNvSpPr/>
          <p:nvPr/>
        </p:nvSpPr>
        <p:spPr>
          <a:xfrm>
            <a:off x="1000" y="0"/>
            <a:ext cx="9144000" cy="582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39" name="Google Shape;39;p6"/>
          <p:cNvPicPr preferRelativeResize="0"/>
          <p:nvPr/>
        </p:nvPicPr>
        <p:blipFill>
          <a:blip r:embed="rId2">
            <a:alphaModFix/>
          </a:blip>
          <a:stretch>
            <a:fillRect/>
          </a:stretch>
        </p:blipFill>
        <p:spPr>
          <a:xfrm>
            <a:off x="11783" y="-109000"/>
            <a:ext cx="3417226" cy="8535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6" name="Google Shape;4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Montserrat"/>
              <a:buChar char="●"/>
              <a:defRPr sz="1800">
                <a:latin typeface="Montserrat"/>
                <a:ea typeface="Montserrat"/>
                <a:cs typeface="Montserrat"/>
                <a:sym typeface="Montserrat"/>
              </a:defRPr>
            </a:lvl1pPr>
            <a:lvl2pPr marL="914400" lvl="1"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marL="1371600" lvl="2"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3pPr>
            <a:lvl4pPr marL="1828800" lvl="3"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marL="2286000" lvl="4"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marL="2743200" lvl="5"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marL="3200400" lvl="6"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marL="3657600" lvl="7"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marL="4114800" lvl="8" indent="-317500">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1000" y="0"/>
            <a:ext cx="9144000" cy="582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10" name="Google Shape;10;p1"/>
          <p:cNvPicPr preferRelativeResize="0"/>
          <p:nvPr/>
        </p:nvPicPr>
        <p:blipFill>
          <a:blip r:embed="rId14">
            <a:alphaModFix/>
          </a:blip>
          <a:stretch>
            <a:fillRect/>
          </a:stretch>
        </p:blipFill>
        <p:spPr>
          <a:xfrm>
            <a:off x="11783" y="-109000"/>
            <a:ext cx="3417226" cy="853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NCSU-Libraries/circ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gathayer@ncsu.ed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trthorn2@ncsu.edu" TargetMode="External"/><Relationship Id="rId4" Type="http://schemas.openxmlformats.org/officeDocument/2006/relationships/hyperlink" Target="mailto:mbrown9@nc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280800" y="681921"/>
            <a:ext cx="8520600" cy="14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rgbClr val="333333"/>
                </a:solidFill>
                <a:highlight>
                  <a:srgbClr val="FFFFFF"/>
                </a:highlight>
                <a:latin typeface="Roboto"/>
                <a:ea typeface="Roboto"/>
                <a:cs typeface="Roboto"/>
                <a:sym typeface="Roboto"/>
              </a:rPr>
              <a:t>Using CIRCA for Special Collections: A Scalable Solution</a:t>
            </a:r>
            <a:endParaRPr sz="2400" b="1"/>
          </a:p>
        </p:txBody>
      </p:sp>
      <p:sp>
        <p:nvSpPr>
          <p:cNvPr id="73" name="Google Shape;73;p14"/>
          <p:cNvSpPr txBox="1">
            <a:spLocks noGrp="1"/>
          </p:cNvSpPr>
          <p:nvPr>
            <p:ph type="subTitle" idx="1"/>
          </p:nvPr>
        </p:nvSpPr>
        <p:spPr>
          <a:xfrm>
            <a:off x="1104375" y="2834125"/>
            <a:ext cx="7728000" cy="79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400">
                <a:solidFill>
                  <a:schemeClr val="dk1"/>
                </a:solidFill>
              </a:rPr>
              <a:t>Eli Brown, Acting Associate Director for Collections and Research Services</a:t>
            </a:r>
            <a:endParaRPr sz="1400">
              <a:solidFill>
                <a:schemeClr val="dk1"/>
              </a:solidFill>
            </a:endParaRPr>
          </a:p>
          <a:p>
            <a:pPr marL="0" lvl="0" indent="0" algn="l" rtl="0">
              <a:lnSpc>
                <a:spcPct val="150000"/>
              </a:lnSpc>
              <a:spcBef>
                <a:spcPts val="0"/>
              </a:spcBef>
              <a:spcAft>
                <a:spcPts val="0"/>
              </a:spcAft>
              <a:buNone/>
            </a:pPr>
            <a:r>
              <a:rPr lang="en" sz="1400">
                <a:solidFill>
                  <a:schemeClr val="dk1"/>
                </a:solidFill>
              </a:rPr>
              <a:t>Gwynn Thayer, Acting Department Head, Special Collections</a:t>
            </a:r>
            <a:endParaRPr sz="14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sz="1600">
                <a:solidFill>
                  <a:schemeClr val="dk1"/>
                </a:solidFill>
              </a:rPr>
              <a:t> </a:t>
            </a:r>
            <a:endParaRPr sz="1600">
              <a:solidFill>
                <a:schemeClr val="dk1"/>
              </a:solidFill>
            </a:endParaRPr>
          </a:p>
          <a:p>
            <a:pPr marL="914400" lvl="0" indent="457200" algn="l" rtl="0">
              <a:lnSpc>
                <a:spcPct val="150000"/>
              </a:lnSpc>
              <a:spcBef>
                <a:spcPts val="0"/>
              </a:spcBef>
              <a:spcAft>
                <a:spcPts val="0"/>
              </a:spcAft>
              <a:buClr>
                <a:schemeClr val="dk1"/>
              </a:buClr>
              <a:buSzPts val="1100"/>
              <a:buFont typeface="Arial"/>
              <a:buNone/>
            </a:pPr>
            <a:r>
              <a:rPr lang="en" sz="2400" b="1">
                <a:solidFill>
                  <a:schemeClr val="dk1"/>
                </a:solidFill>
              </a:rPr>
              <a:t>NC State University Libraries</a:t>
            </a:r>
            <a:endParaRPr sz="2400" b="1">
              <a:solidFill>
                <a:schemeClr val="dk1"/>
              </a:solidFill>
            </a:endParaRPr>
          </a:p>
          <a:p>
            <a:pPr marL="0" lvl="0" indent="0" algn="ctr" rtl="0">
              <a:spcBef>
                <a:spcPts val="0"/>
              </a:spcBef>
              <a:spcAft>
                <a:spcPts val="0"/>
              </a:spcAft>
              <a:buClr>
                <a:srgbClr val="888888"/>
              </a:buClr>
              <a:buSzPts val="2000"/>
              <a:buFont typeface="Arial"/>
              <a:buNone/>
            </a:pPr>
            <a:endParaRPr sz="2000">
              <a:solidFill>
                <a:srgbClr val="888888"/>
              </a:solidFill>
            </a:endParaRPr>
          </a:p>
          <a:p>
            <a:pPr marL="0" lvl="0" indent="0" algn="ctr" rtl="0">
              <a:spcBef>
                <a:spcPts val="0"/>
              </a:spcBef>
              <a:spcAft>
                <a:spcPts val="0"/>
              </a:spcAft>
              <a:buNone/>
            </a:pPr>
            <a:endParaRPr/>
          </a:p>
        </p:txBody>
      </p:sp>
      <p:sp>
        <p:nvSpPr>
          <p:cNvPr id="74" name="Google Shape;74;p14"/>
          <p:cNvSpPr/>
          <p:nvPr/>
        </p:nvSpPr>
        <p:spPr>
          <a:xfrm>
            <a:off x="1000" y="0"/>
            <a:ext cx="9144000" cy="582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75" name="Google Shape;75;p14"/>
          <p:cNvPicPr preferRelativeResize="0"/>
          <p:nvPr/>
        </p:nvPicPr>
        <p:blipFill>
          <a:blip r:embed="rId3">
            <a:alphaModFix/>
          </a:blip>
          <a:stretch>
            <a:fillRect/>
          </a:stretch>
        </p:blipFill>
        <p:spPr>
          <a:xfrm>
            <a:off x="11783" y="-109000"/>
            <a:ext cx="3417226" cy="85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CIRCA? </a:t>
            </a:r>
            <a:endParaRPr/>
          </a:p>
        </p:txBody>
      </p:sp>
      <p:sp>
        <p:nvSpPr>
          <p:cNvPr id="81" name="Google Shape;81;p15"/>
          <p:cNvSpPr txBox="1">
            <a:spLocks noGrp="1"/>
          </p:cNvSpPr>
          <p:nvPr>
            <p:ph type="body" idx="1"/>
          </p:nvPr>
        </p:nvSpPr>
        <p:spPr>
          <a:xfrm>
            <a:off x="311700" y="14572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Circa is a browser-based application for managing requests for materials in the NC State University Libraries’ Special Collections Research Center (SCRC).</a:t>
            </a:r>
            <a:endParaRPr sz="1400">
              <a:solidFill>
                <a:srgbClr val="333333"/>
              </a:solidFill>
              <a:highlight>
                <a:srgbClr val="FFFFFF"/>
              </a:highlight>
              <a:latin typeface="Roboto"/>
              <a:ea typeface="Roboto"/>
              <a:cs typeface="Roboto"/>
              <a:sym typeface="Roboto"/>
            </a:endParaRPr>
          </a:p>
          <a:p>
            <a:pPr marL="457200" lvl="0"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Even though Circa was developed specifically for use by the SCRC, it was designed with sufficient flexibility to be useful to other libraries and archives with similar needs, especially those with smaller collections. </a:t>
            </a:r>
            <a:endParaRPr sz="1400">
              <a:solidFill>
                <a:srgbClr val="333333"/>
              </a:solidFill>
              <a:highlight>
                <a:srgbClr val="FFFFFF"/>
              </a:highlight>
              <a:latin typeface="Roboto"/>
              <a:ea typeface="Roboto"/>
              <a:cs typeface="Roboto"/>
              <a:sym typeface="Roboto"/>
            </a:endParaRPr>
          </a:p>
          <a:p>
            <a:pPr marL="457200" lvl="0"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The application is </a:t>
            </a:r>
            <a:r>
              <a:rPr lang="en" sz="1400" b="1">
                <a:solidFill>
                  <a:srgbClr val="333333"/>
                </a:solidFill>
                <a:highlight>
                  <a:srgbClr val="FFFFFF"/>
                </a:highlight>
                <a:latin typeface="Roboto"/>
                <a:ea typeface="Roboto"/>
                <a:cs typeface="Roboto"/>
                <a:sym typeface="Roboto"/>
              </a:rPr>
              <a:t>open source</a:t>
            </a:r>
            <a:r>
              <a:rPr lang="en" sz="1400">
                <a:solidFill>
                  <a:srgbClr val="333333"/>
                </a:solidFill>
                <a:highlight>
                  <a:srgbClr val="FFFFFF"/>
                </a:highlight>
                <a:latin typeface="Roboto"/>
                <a:ea typeface="Roboto"/>
                <a:cs typeface="Roboto"/>
                <a:sym typeface="Roboto"/>
              </a:rPr>
              <a:t> and the code is available on </a:t>
            </a:r>
            <a:r>
              <a:rPr lang="en" sz="1400" b="1">
                <a:solidFill>
                  <a:srgbClr val="333333"/>
                </a:solidFill>
                <a:highlight>
                  <a:srgbClr val="FFFFFF"/>
                </a:highlight>
                <a:latin typeface="Roboto"/>
                <a:ea typeface="Roboto"/>
                <a:cs typeface="Roboto"/>
                <a:sym typeface="Roboto"/>
              </a:rPr>
              <a:t>Github</a:t>
            </a:r>
            <a:r>
              <a:rPr lang="en" sz="1400">
                <a:solidFill>
                  <a:srgbClr val="333333"/>
                </a:solidFill>
                <a:highlight>
                  <a:srgbClr val="FFFFFF"/>
                </a:highlight>
                <a:latin typeface="Roboto"/>
                <a:ea typeface="Roboto"/>
                <a:cs typeface="Roboto"/>
                <a:sym typeface="Roboto"/>
              </a:rPr>
              <a:t>. </a:t>
            </a:r>
            <a:endParaRPr sz="1400">
              <a:solidFill>
                <a:srgbClr val="333333"/>
              </a:solidFill>
              <a:highlight>
                <a:srgbClr val="FFFFFF"/>
              </a:highlight>
              <a:latin typeface="Roboto"/>
              <a:ea typeface="Roboto"/>
              <a:cs typeface="Roboto"/>
              <a:sym typeface="Roboto"/>
            </a:endParaRPr>
          </a:p>
          <a:p>
            <a:pPr marL="457200" lvl="0"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Circa simplifies the SCRC internal workflows by:</a:t>
            </a:r>
            <a:endParaRPr sz="1400">
              <a:solidFill>
                <a:srgbClr val="333333"/>
              </a:solidFill>
              <a:highlight>
                <a:srgbClr val="FFFFFF"/>
              </a:highlight>
              <a:latin typeface="Roboto"/>
              <a:ea typeface="Roboto"/>
              <a:cs typeface="Roboto"/>
              <a:sym typeface="Roboto"/>
            </a:endParaRPr>
          </a:p>
          <a:p>
            <a:pPr marL="914400" lvl="1"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 providing a single system for creating requests</a:t>
            </a:r>
            <a:endParaRPr>
              <a:solidFill>
                <a:srgbClr val="333333"/>
              </a:solidFill>
              <a:highlight>
                <a:srgbClr val="FFFFFF"/>
              </a:highlight>
              <a:latin typeface="Roboto"/>
              <a:ea typeface="Roboto"/>
              <a:cs typeface="Roboto"/>
              <a:sym typeface="Roboto"/>
            </a:endParaRPr>
          </a:p>
          <a:p>
            <a:pPr marL="914400" lvl="1"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tracking movement of materials from storage locations to our </a:t>
            </a:r>
            <a:r>
              <a:rPr lang="en">
                <a:solidFill>
                  <a:srgbClr val="333333"/>
                </a:solidFill>
                <a:highlight>
                  <a:srgbClr val="FFFFFF"/>
                </a:highlight>
                <a:latin typeface="Roboto"/>
                <a:ea typeface="Roboto"/>
                <a:cs typeface="Roboto"/>
                <a:sym typeface="Roboto"/>
              </a:rPr>
              <a:t>Reading Room</a:t>
            </a:r>
            <a:r>
              <a:rPr lang="en" sz="1400">
                <a:solidFill>
                  <a:srgbClr val="333333"/>
                </a:solidFill>
                <a:highlight>
                  <a:srgbClr val="FFFFFF"/>
                </a:highlight>
                <a:latin typeface="Roboto"/>
                <a:ea typeface="Roboto"/>
                <a:cs typeface="Roboto"/>
                <a:sym typeface="Roboto"/>
              </a:rPr>
              <a:t> or other accession points</a:t>
            </a:r>
            <a:endParaRPr>
              <a:solidFill>
                <a:srgbClr val="333333"/>
              </a:solidFill>
              <a:highlight>
                <a:srgbClr val="FFFFFF"/>
              </a:highlight>
              <a:latin typeface="Roboto"/>
              <a:ea typeface="Roboto"/>
              <a:cs typeface="Roboto"/>
              <a:sym typeface="Roboto"/>
            </a:endParaRPr>
          </a:p>
          <a:p>
            <a:pPr marL="914400" lvl="1"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controlling and recording access to materials by researchers</a:t>
            </a:r>
            <a:endParaRPr>
              <a:solidFill>
                <a:srgbClr val="333333"/>
              </a:solidFill>
              <a:highlight>
                <a:srgbClr val="FFFFFF"/>
              </a:highlight>
              <a:latin typeface="Roboto"/>
              <a:ea typeface="Roboto"/>
              <a:cs typeface="Roboto"/>
              <a:sym typeface="Roboto"/>
            </a:endParaRPr>
          </a:p>
          <a:p>
            <a:pPr marL="914400" lvl="1" indent="-317500" algn="l" rtl="0">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providing extensive usage data to give insight into how and by whom our collections are used, which assists in planning and resource allocation</a:t>
            </a:r>
            <a:endParaRPr>
              <a:solidFill>
                <a:srgbClr val="333333"/>
              </a:solidFill>
              <a:highlight>
                <a:srgbClr val="FFFFFF"/>
              </a:highlight>
              <a:latin typeface="Roboto"/>
              <a:ea typeface="Roboto"/>
              <a:cs typeface="Roboto"/>
              <a:sym typeface="Roboto"/>
            </a:endParaRPr>
          </a:p>
          <a:p>
            <a:pPr marL="457200" lvl="0" indent="0" algn="l" rtl="0">
              <a:spcBef>
                <a:spcPts val="1600"/>
              </a:spcBef>
              <a:spcAft>
                <a:spcPts val="1600"/>
              </a:spcAft>
              <a:buNone/>
            </a:pPr>
            <a:endParaRPr>
              <a:solidFill>
                <a:srgbClr val="333333"/>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ArchivesSpace</a:t>
            </a:r>
            <a:endParaRPr/>
          </a:p>
        </p:txBody>
      </p:sp>
      <p:sp>
        <p:nvSpPr>
          <p:cNvPr id="87" name="Google Shape;87;p16"/>
          <p:cNvSpPr txBox="1">
            <a:spLocks noGrp="1"/>
          </p:cNvSpPr>
          <p:nvPr>
            <p:ph type="body" idx="1"/>
          </p:nvPr>
        </p:nvSpPr>
        <p:spPr>
          <a:xfrm>
            <a:off x="311700" y="1457275"/>
            <a:ext cx="8520600" cy="3416400"/>
          </a:xfrm>
          <a:prstGeom prst="rect">
            <a:avLst/>
          </a:prstGeom>
        </p:spPr>
        <p:txBody>
          <a:bodyPr spcFirstLastPara="1" wrap="square" lIns="91425" tIns="91425" rIns="91425" bIns="91425" anchor="t" anchorCtr="0">
            <a:noAutofit/>
          </a:bodyPr>
          <a:lstStyle/>
          <a:p>
            <a:pPr marL="457200" lvl="0" indent="-317500" algn="l" rtl="0">
              <a:lnSpc>
                <a:spcPct val="192000"/>
              </a:lnSpc>
              <a:spcBef>
                <a:spcPts val="0"/>
              </a:spcBef>
              <a:spcAft>
                <a:spcPts val="0"/>
              </a:spcAft>
              <a:buClr>
                <a:srgbClr val="333333"/>
              </a:buClr>
              <a:buSzPts val="1400"/>
              <a:buFont typeface="Roboto"/>
              <a:buChar char="●"/>
            </a:pPr>
            <a:r>
              <a:rPr lang="en" sz="1400">
                <a:solidFill>
                  <a:srgbClr val="333333"/>
                </a:solidFill>
                <a:latin typeface="Roboto"/>
                <a:ea typeface="Roboto"/>
                <a:cs typeface="Roboto"/>
                <a:sym typeface="Roboto"/>
              </a:rPr>
              <a:t>Circa integrates with ArchivesSpace, the de facto standard, open source archival collections management system. </a:t>
            </a:r>
            <a:endParaRPr sz="1400">
              <a:solidFill>
                <a:srgbClr val="333333"/>
              </a:solidFill>
              <a:latin typeface="Roboto"/>
              <a:ea typeface="Roboto"/>
              <a:cs typeface="Roboto"/>
              <a:sym typeface="Roboto"/>
            </a:endParaRPr>
          </a:p>
          <a:p>
            <a:pPr marL="457200" lvl="0" indent="-317500" algn="l" rtl="0">
              <a:lnSpc>
                <a:spcPct val="192000"/>
              </a:lnSpc>
              <a:spcBef>
                <a:spcPts val="0"/>
              </a:spcBef>
              <a:spcAft>
                <a:spcPts val="0"/>
              </a:spcAft>
              <a:buClr>
                <a:srgbClr val="333333"/>
              </a:buClr>
              <a:buSzPts val="1400"/>
              <a:buFont typeface="Roboto"/>
              <a:buChar char="●"/>
            </a:pPr>
            <a:r>
              <a:rPr lang="en" sz="1400">
                <a:solidFill>
                  <a:srgbClr val="333333"/>
                </a:solidFill>
                <a:latin typeface="Roboto"/>
                <a:ea typeface="Roboto"/>
                <a:cs typeface="Roboto"/>
                <a:sym typeface="Roboto"/>
              </a:rPr>
              <a:t>Container and location data stored in ArchivesSpace can be easily imported into Circa when items are requested and updated when the source data changes. </a:t>
            </a:r>
            <a:endParaRPr sz="1400">
              <a:solidFill>
                <a:srgbClr val="333333"/>
              </a:solidFill>
              <a:latin typeface="Roboto"/>
              <a:ea typeface="Roboto"/>
              <a:cs typeface="Roboto"/>
              <a:sym typeface="Roboto"/>
            </a:endParaRPr>
          </a:p>
          <a:p>
            <a:pPr marL="457200" lvl="0" indent="-317500" algn="l" rtl="0">
              <a:lnSpc>
                <a:spcPct val="192000"/>
              </a:lnSpc>
              <a:spcBef>
                <a:spcPts val="0"/>
              </a:spcBef>
              <a:spcAft>
                <a:spcPts val="0"/>
              </a:spcAft>
              <a:buClr>
                <a:srgbClr val="333333"/>
              </a:buClr>
              <a:buSzPts val="1400"/>
              <a:buFont typeface="Roboto"/>
              <a:buChar char="●"/>
            </a:pPr>
            <a:r>
              <a:rPr lang="en" sz="1400">
                <a:solidFill>
                  <a:srgbClr val="333333"/>
                </a:solidFill>
                <a:latin typeface="Roboto"/>
                <a:ea typeface="Roboto"/>
                <a:cs typeface="Roboto"/>
                <a:sym typeface="Roboto"/>
              </a:rPr>
              <a:t>In addition to requests for on-site access to materials, Circa also aids in managing workflows for duplication requests from remote researchers, and for reproductions for publication. </a:t>
            </a:r>
            <a:endParaRPr sz="1400">
              <a:solidFill>
                <a:srgbClr val="333333"/>
              </a:solidFill>
              <a:latin typeface="Roboto"/>
              <a:ea typeface="Roboto"/>
              <a:cs typeface="Roboto"/>
              <a:sym typeface="Roboto"/>
            </a:endParaRPr>
          </a:p>
          <a:p>
            <a:pPr marL="0" lvl="0" indent="0" algn="l" rtl="0">
              <a:spcBef>
                <a:spcPts val="23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1650650" y="660050"/>
            <a:ext cx="5541529"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rotWithShape="1">
          <a:blip r:embed="rId3">
            <a:alphaModFix/>
          </a:blip>
          <a:srcRect l="1429" t="8231"/>
          <a:stretch/>
        </p:blipFill>
        <p:spPr>
          <a:xfrm>
            <a:off x="1113300" y="623450"/>
            <a:ext cx="6823249" cy="4440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t="2870" b="-2869"/>
          <a:stretch/>
        </p:blipFill>
        <p:spPr>
          <a:xfrm>
            <a:off x="152400" y="741850"/>
            <a:ext cx="8839202" cy="46543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Circa infrastructure</a:t>
            </a:r>
            <a:endParaRPr/>
          </a:p>
        </p:txBody>
      </p:sp>
      <p:sp>
        <p:nvSpPr>
          <p:cNvPr id="108" name="Google Shape;108;p20"/>
          <p:cNvSpPr txBox="1">
            <a:spLocks noGrp="1"/>
          </p:cNvSpPr>
          <p:nvPr>
            <p:ph type="body" idx="1"/>
          </p:nvPr>
        </p:nvSpPr>
        <p:spPr>
          <a:xfrm>
            <a:off x="311700" y="1457275"/>
            <a:ext cx="85206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333333"/>
              </a:buClr>
              <a:buSzPts val="1400"/>
              <a:buFont typeface="Roboto"/>
              <a:buChar char="●"/>
            </a:pPr>
            <a:r>
              <a:rPr lang="en" sz="1400">
                <a:solidFill>
                  <a:srgbClr val="333333"/>
                </a:solidFill>
                <a:highlight>
                  <a:srgbClr val="FFFFFF"/>
                </a:highlight>
                <a:latin typeface="Roboto"/>
                <a:ea typeface="Roboto"/>
                <a:cs typeface="Roboto"/>
                <a:sym typeface="Roboto"/>
              </a:rPr>
              <a:t>Circa’s back end is a Ruby on Rails application that utilizes MySQL for data storage and </a:t>
            </a:r>
            <a:r>
              <a:rPr lang="en" sz="1400">
                <a:solidFill>
                  <a:srgbClr val="333333"/>
                </a:solidFill>
                <a:highlight>
                  <a:schemeClr val="lt1"/>
                </a:highlight>
                <a:latin typeface="Roboto"/>
                <a:ea typeface="Roboto"/>
                <a:cs typeface="Roboto"/>
                <a:sym typeface="Roboto"/>
              </a:rPr>
              <a:t>Apache Solr for search.</a:t>
            </a:r>
            <a:r>
              <a:rPr lang="en" sz="1400">
                <a:solidFill>
                  <a:srgbClr val="333333"/>
                </a:solidFill>
                <a:highlight>
                  <a:srgbClr val="FFFFFF"/>
                </a:highlight>
                <a:latin typeface="Roboto"/>
                <a:ea typeface="Roboto"/>
                <a:cs typeface="Roboto"/>
                <a:sym typeface="Roboto"/>
              </a:rPr>
              <a:t>. The front end was built using the Angular.js framework.</a:t>
            </a:r>
            <a:endParaRPr sz="1400">
              <a:solidFill>
                <a:srgbClr val="333333"/>
              </a:solidFill>
              <a:highlight>
                <a:srgbClr val="FFFFFF"/>
              </a:highlight>
              <a:latin typeface="Roboto"/>
              <a:ea typeface="Roboto"/>
              <a:cs typeface="Roboto"/>
              <a:sym typeface="Roboto"/>
            </a:endParaRPr>
          </a:p>
          <a:p>
            <a:pPr marL="457200" lvl="0" indent="-317500" algn="l" rtl="0">
              <a:lnSpc>
                <a:spcPct val="150000"/>
              </a:lnSpc>
              <a:spcBef>
                <a:spcPts val="0"/>
              </a:spcBef>
              <a:spcAft>
                <a:spcPts val="0"/>
              </a:spcAft>
              <a:buClr>
                <a:srgbClr val="24292E"/>
              </a:buClr>
              <a:buSzPts val="1400"/>
              <a:buFont typeface="Roboto"/>
              <a:buChar char="●"/>
            </a:pPr>
            <a:r>
              <a:rPr lang="en" sz="1400">
                <a:solidFill>
                  <a:srgbClr val="24292E"/>
                </a:solidFill>
                <a:highlight>
                  <a:srgbClr val="FFFFFF"/>
                </a:highlight>
                <a:latin typeface="Roboto"/>
                <a:ea typeface="Roboto"/>
                <a:cs typeface="Roboto"/>
                <a:sym typeface="Roboto"/>
              </a:rPr>
              <a:t>To use Circa in production requires knowledge of deploying Rails applications on a web server or remote host. </a:t>
            </a:r>
            <a:endParaRPr sz="1400">
              <a:solidFill>
                <a:srgbClr val="24292E"/>
              </a:solidFill>
              <a:highlight>
                <a:srgbClr val="FFFFFF"/>
              </a:highlight>
              <a:latin typeface="Roboto"/>
              <a:ea typeface="Roboto"/>
              <a:cs typeface="Roboto"/>
              <a:sym typeface="Roboto"/>
            </a:endParaRPr>
          </a:p>
          <a:p>
            <a:pPr marL="457200" lvl="0" indent="-317500" algn="l" rtl="0">
              <a:lnSpc>
                <a:spcPct val="150000"/>
              </a:lnSpc>
              <a:spcBef>
                <a:spcPts val="0"/>
              </a:spcBef>
              <a:spcAft>
                <a:spcPts val="0"/>
              </a:spcAft>
              <a:buClr>
                <a:srgbClr val="24292E"/>
              </a:buClr>
              <a:buSzPts val="1400"/>
              <a:buFont typeface="Roboto"/>
              <a:buChar char="●"/>
            </a:pPr>
            <a:r>
              <a:rPr lang="en" sz="1400">
                <a:solidFill>
                  <a:srgbClr val="24292E"/>
                </a:solidFill>
                <a:highlight>
                  <a:srgbClr val="FFFFFF"/>
                </a:highlight>
                <a:latin typeface="Roboto"/>
                <a:ea typeface="Roboto"/>
                <a:cs typeface="Roboto"/>
                <a:sym typeface="Roboto"/>
              </a:rPr>
              <a:t>System requirements: </a:t>
            </a:r>
            <a:endParaRPr sz="1400">
              <a:solidFill>
                <a:srgbClr val="24292E"/>
              </a:solidFill>
              <a:highlight>
                <a:srgbClr val="FFFFFF"/>
              </a:highlight>
              <a:latin typeface="Roboto"/>
              <a:ea typeface="Roboto"/>
              <a:cs typeface="Roboto"/>
              <a:sym typeface="Roboto"/>
            </a:endParaRPr>
          </a:p>
          <a:p>
            <a:pPr marL="914400" lvl="1" indent="-317500" algn="l" rtl="0">
              <a:lnSpc>
                <a:spcPct val="150000"/>
              </a:lnSpc>
              <a:spcBef>
                <a:spcPts val="0"/>
              </a:spcBef>
              <a:spcAft>
                <a:spcPts val="0"/>
              </a:spcAft>
              <a:buClr>
                <a:srgbClr val="24292E"/>
              </a:buClr>
              <a:buSzPts val="1400"/>
              <a:buFont typeface="Roboto"/>
              <a:buChar char="○"/>
            </a:pPr>
            <a:r>
              <a:rPr lang="en">
                <a:solidFill>
                  <a:srgbClr val="24292E"/>
                </a:solidFill>
                <a:latin typeface="Roboto"/>
                <a:ea typeface="Roboto"/>
                <a:cs typeface="Roboto"/>
                <a:sym typeface="Roboto"/>
              </a:rPr>
              <a:t>Ruby 2.2.1 or higher</a:t>
            </a:r>
            <a:endParaRPr>
              <a:solidFill>
                <a:srgbClr val="24292E"/>
              </a:solidFill>
              <a:latin typeface="Roboto"/>
              <a:ea typeface="Roboto"/>
              <a:cs typeface="Roboto"/>
              <a:sym typeface="Roboto"/>
            </a:endParaRPr>
          </a:p>
          <a:p>
            <a:pPr marL="914400" lvl="1" indent="-317500" algn="l" rtl="0">
              <a:lnSpc>
                <a:spcPct val="150000"/>
              </a:lnSpc>
              <a:spcBef>
                <a:spcPts val="0"/>
              </a:spcBef>
              <a:spcAft>
                <a:spcPts val="0"/>
              </a:spcAft>
              <a:buClr>
                <a:srgbClr val="24292E"/>
              </a:buClr>
              <a:buSzPts val="1400"/>
              <a:buFont typeface="Roboto"/>
              <a:buChar char="○"/>
            </a:pPr>
            <a:r>
              <a:rPr lang="en">
                <a:solidFill>
                  <a:srgbClr val="24292E"/>
                </a:solidFill>
                <a:latin typeface="Roboto"/>
                <a:ea typeface="Roboto"/>
                <a:cs typeface="Roboto"/>
                <a:sym typeface="Roboto"/>
              </a:rPr>
              <a:t>MySQL</a:t>
            </a:r>
            <a:endParaRPr>
              <a:solidFill>
                <a:srgbClr val="24292E"/>
              </a:solidFill>
              <a:latin typeface="Roboto"/>
              <a:ea typeface="Roboto"/>
              <a:cs typeface="Roboto"/>
              <a:sym typeface="Roboto"/>
            </a:endParaRPr>
          </a:p>
          <a:p>
            <a:pPr marL="914400" lvl="1" indent="-317500" algn="l" rtl="0">
              <a:lnSpc>
                <a:spcPct val="150000"/>
              </a:lnSpc>
              <a:spcBef>
                <a:spcPts val="0"/>
              </a:spcBef>
              <a:spcAft>
                <a:spcPts val="0"/>
              </a:spcAft>
              <a:buClr>
                <a:srgbClr val="24292E"/>
              </a:buClr>
              <a:buSzPts val="1400"/>
              <a:buFont typeface="Roboto"/>
              <a:buChar char="○"/>
            </a:pPr>
            <a:r>
              <a:rPr lang="en">
                <a:solidFill>
                  <a:srgbClr val="24292E"/>
                </a:solidFill>
                <a:latin typeface="Roboto"/>
                <a:ea typeface="Roboto"/>
                <a:cs typeface="Roboto"/>
                <a:sym typeface="Roboto"/>
              </a:rPr>
              <a:t>Solr 5 or higher</a:t>
            </a:r>
            <a:endParaRPr>
              <a:solidFill>
                <a:srgbClr val="24292E"/>
              </a:solidFill>
              <a:latin typeface="Roboto"/>
              <a:ea typeface="Roboto"/>
              <a:cs typeface="Roboto"/>
              <a:sym typeface="Roboto"/>
            </a:endParaRPr>
          </a:p>
          <a:p>
            <a:pPr marL="914400" lvl="1" indent="-317500" algn="l" rtl="0">
              <a:lnSpc>
                <a:spcPct val="150000"/>
              </a:lnSpc>
              <a:spcBef>
                <a:spcPts val="0"/>
              </a:spcBef>
              <a:spcAft>
                <a:spcPts val="0"/>
              </a:spcAft>
              <a:buClr>
                <a:srgbClr val="24292E"/>
              </a:buClr>
              <a:buSzPts val="1400"/>
              <a:buFont typeface="Roboto"/>
              <a:buChar char="○"/>
            </a:pPr>
            <a:r>
              <a:rPr lang="en">
                <a:solidFill>
                  <a:srgbClr val="24292E"/>
                </a:solidFill>
                <a:latin typeface="Roboto"/>
                <a:ea typeface="Roboto"/>
                <a:cs typeface="Roboto"/>
                <a:sym typeface="Roboto"/>
              </a:rPr>
              <a:t>Redis (to support email notifications)</a:t>
            </a:r>
            <a:endParaRPr>
              <a:solidFill>
                <a:srgbClr val="24292E"/>
              </a:solidFill>
              <a:latin typeface="Roboto"/>
              <a:ea typeface="Roboto"/>
              <a:cs typeface="Roboto"/>
              <a:sym typeface="Roboto"/>
            </a:endParaRPr>
          </a:p>
          <a:p>
            <a:pPr marL="457200" lvl="0" indent="-317500" algn="l" rtl="0">
              <a:lnSpc>
                <a:spcPct val="150000"/>
              </a:lnSpc>
              <a:spcBef>
                <a:spcPts val="0"/>
              </a:spcBef>
              <a:spcAft>
                <a:spcPts val="0"/>
              </a:spcAft>
              <a:buClr>
                <a:srgbClr val="24292E"/>
              </a:buClr>
              <a:buSzPts val="1400"/>
              <a:buFont typeface="Roboto"/>
              <a:buChar char="●"/>
            </a:pPr>
            <a:r>
              <a:rPr lang="en" sz="1400">
                <a:solidFill>
                  <a:srgbClr val="24292E"/>
                </a:solidFill>
                <a:latin typeface="Roboto"/>
                <a:ea typeface="Roboto"/>
                <a:cs typeface="Roboto"/>
                <a:sym typeface="Roboto"/>
              </a:rPr>
              <a:t>Github repo: </a:t>
            </a:r>
            <a:r>
              <a:rPr lang="en" sz="1400" u="sng">
                <a:solidFill>
                  <a:schemeClr val="accent5"/>
                </a:solidFill>
                <a:latin typeface="Roboto"/>
                <a:ea typeface="Roboto"/>
                <a:cs typeface="Roboto"/>
                <a:sym typeface="Roboto"/>
                <a:hlinkClick r:id="rId3"/>
              </a:rPr>
              <a:t>https://github.com/NCSU-Libraries/circa</a:t>
            </a:r>
            <a:endParaRPr sz="1400">
              <a:solidFill>
                <a:srgbClr val="24292E"/>
              </a:solidFill>
              <a:latin typeface="Roboto"/>
              <a:ea typeface="Roboto"/>
              <a:cs typeface="Roboto"/>
              <a:sym typeface="Roboto"/>
            </a:endParaRPr>
          </a:p>
          <a:p>
            <a:pPr marL="457200" lvl="0" indent="0" algn="l" rtl="0">
              <a:spcBef>
                <a:spcPts val="0"/>
              </a:spcBef>
              <a:spcAft>
                <a:spcPts val="1600"/>
              </a:spcAft>
              <a:buNone/>
            </a:pPr>
            <a:endParaRPr sz="1200" b="1">
              <a:solidFill>
                <a:srgbClr val="24292E"/>
              </a:solidFill>
              <a:highlight>
                <a:srgbClr val="FFFFFF"/>
              </a:highlight>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114" name="Google Shape;114;p21"/>
          <p:cNvSpPr txBox="1">
            <a:spLocks noGrp="1"/>
          </p:cNvSpPr>
          <p:nvPr>
            <p:ph type="body" idx="1"/>
          </p:nvPr>
        </p:nvSpPr>
        <p:spPr>
          <a:xfrm>
            <a:off x="222625" y="13979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gathayer@ncsu.edu</a:t>
            </a:r>
            <a:r>
              <a:rPr lang="en" sz="2400"/>
              <a:t>    Gwynn Thayer</a:t>
            </a:r>
            <a:endParaRPr sz="2400"/>
          </a:p>
          <a:p>
            <a:pPr marL="0" lvl="0" indent="0" algn="l" rtl="0">
              <a:spcBef>
                <a:spcPts val="1600"/>
              </a:spcBef>
              <a:spcAft>
                <a:spcPts val="0"/>
              </a:spcAft>
              <a:buNone/>
            </a:pPr>
            <a:r>
              <a:rPr lang="en" sz="2400" u="sng">
                <a:solidFill>
                  <a:schemeClr val="hlink"/>
                </a:solidFill>
                <a:hlinkClick r:id="rId4"/>
              </a:rPr>
              <a:t>mbrown9@ncsu.edu</a:t>
            </a:r>
            <a:r>
              <a:rPr lang="en" sz="2400"/>
              <a:t>   Eli Brown</a:t>
            </a:r>
            <a:endParaRPr sz="2400"/>
          </a:p>
          <a:p>
            <a:pPr marL="0" lvl="0" indent="0" algn="l" rtl="0">
              <a:spcBef>
                <a:spcPts val="1600"/>
              </a:spcBef>
              <a:spcAft>
                <a:spcPts val="1600"/>
              </a:spcAft>
              <a:buNone/>
            </a:pPr>
            <a:r>
              <a:rPr lang="en" sz="2400" u="sng">
                <a:solidFill>
                  <a:schemeClr val="hlink"/>
                </a:solidFill>
                <a:hlinkClick r:id="rId5"/>
              </a:rPr>
              <a:t>trthorn2@ncsu.edu</a:t>
            </a:r>
            <a:r>
              <a:rPr lang="en" sz="2400"/>
              <a:t>   Trevor Thornton (technical questions)</a:t>
            </a:r>
            <a:endParaRPr sz="2400"/>
          </a:p>
        </p:txBody>
      </p:sp>
    </p:spTree>
  </p:cSld>
  <p:clrMapOvr>
    <a:masterClrMapping/>
  </p:clrMapOvr>
</p:sld>
</file>

<file path=ppt/theme/theme1.xml><?xml version="1.0" encoding="utf-8"?>
<a:theme xmlns:a="http://schemas.openxmlformats.org/drawingml/2006/main" name="Libraries Simpl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On-screen Show (16:9)</PresentationFormat>
  <Paragraphs>35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Cambria</vt:lpstr>
      <vt:lpstr>Calibri</vt:lpstr>
      <vt:lpstr>Arial</vt:lpstr>
      <vt:lpstr>Montserrat</vt:lpstr>
      <vt:lpstr>Roboto</vt:lpstr>
      <vt:lpstr>Libraries Simple</vt:lpstr>
      <vt:lpstr>Using CIRCA for Special Collections: A Scalable Solution</vt:lpstr>
      <vt:lpstr>What is CIRCA? </vt:lpstr>
      <vt:lpstr>ArchivesSpace</vt:lpstr>
      <vt:lpstr>PowerPoint Presentation</vt:lpstr>
      <vt:lpstr>PowerPoint Presentation</vt:lpstr>
      <vt:lpstr>PowerPoint Presentation</vt:lpstr>
      <vt:lpstr>Circa infrastructure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CIRCA for Special Collections: A Scalable Solution</dc:title>
  <dc:creator>gwynn</dc:creator>
  <cp:lastModifiedBy> </cp:lastModifiedBy>
  <cp:revision>1</cp:revision>
  <dcterms:modified xsi:type="dcterms:W3CDTF">2019-08-01T22:00:48Z</dcterms:modified>
</cp:coreProperties>
</file>